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imo Bold" panose="020B0604020202020204" charset="0"/>
      <p:regular r:id="rId13"/>
    </p:embeddedFont>
    <p:embeddedFont>
      <p:font typeface="Barlow" panose="000005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10" Type="http://schemas.openxmlformats.org/officeDocument/2006/relationships/image" Target="../media/image10.png"/><Relationship Id="rId4" Type="http://schemas.openxmlformats.org/officeDocument/2006/relationships/hyperlink" Target="https://gamma.app/?utm_source=made-with-gamma" TargetMode="External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80046" y="4229100"/>
            <a:ext cx="9269909" cy="177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Heart Disease Diagnosis Chatbot using DifY AI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799BE0-B3BC-E05E-4446-504D71BAE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02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080046" y="3407866"/>
            <a:ext cx="6858000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Problem Statement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80046" y="4958060"/>
            <a:ext cx="7687567" cy="1586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Cardiovascular diseases are a leading cause of death globally, and early detection is vital for effective treatment.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29911" y="4958060"/>
            <a:ext cx="7687567" cy="109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Traditional diagnostic methods can be expensive, time-consuming, and inaccessible to many.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88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938046" y="2958256"/>
            <a:ext cx="6858000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Objective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918996" y="4663529"/>
            <a:ext cx="578049" cy="578049"/>
            <a:chOff x="0" y="0"/>
            <a:chExt cx="770732" cy="770732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719963" cy="719963"/>
            </a:xfrm>
            <a:custGeom>
              <a:avLst/>
              <a:gdLst/>
              <a:ahLst/>
              <a:cxnLst/>
              <a:rect l="l" t="t" r="r" b="b"/>
              <a:pathLst>
                <a:path w="719963" h="719963">
                  <a:moveTo>
                    <a:pt x="0" y="359918"/>
                  </a:moveTo>
                  <a:cubicBezTo>
                    <a:pt x="0" y="161163"/>
                    <a:pt x="161163" y="0"/>
                    <a:pt x="359918" y="0"/>
                  </a:cubicBezTo>
                  <a:cubicBezTo>
                    <a:pt x="558673" y="0"/>
                    <a:pt x="719963" y="161163"/>
                    <a:pt x="719963" y="359918"/>
                  </a:cubicBezTo>
                  <a:cubicBezTo>
                    <a:pt x="719963" y="558673"/>
                    <a:pt x="558800" y="719963"/>
                    <a:pt x="359918" y="719963"/>
                  </a:cubicBezTo>
                  <a:cubicBezTo>
                    <a:pt x="161036" y="719963"/>
                    <a:pt x="0" y="558800"/>
                    <a:pt x="0" y="359918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770763" cy="770763"/>
            </a:xfrm>
            <a:custGeom>
              <a:avLst/>
              <a:gdLst/>
              <a:ahLst/>
              <a:cxnLst/>
              <a:rect l="l" t="t" r="r" b="b"/>
              <a:pathLst>
                <a:path w="770763" h="770763">
                  <a:moveTo>
                    <a:pt x="0" y="385318"/>
                  </a:moveTo>
                  <a:cubicBezTo>
                    <a:pt x="0" y="172593"/>
                    <a:pt x="172593" y="0"/>
                    <a:pt x="385318" y="0"/>
                  </a:cubicBezTo>
                  <a:cubicBezTo>
                    <a:pt x="392811" y="0"/>
                    <a:pt x="399923" y="3302"/>
                    <a:pt x="404749" y="9017"/>
                  </a:cubicBezTo>
                  <a:lnTo>
                    <a:pt x="385318" y="25400"/>
                  </a:lnTo>
                  <a:lnTo>
                    <a:pt x="385318" y="0"/>
                  </a:lnTo>
                  <a:lnTo>
                    <a:pt x="385318" y="25400"/>
                  </a:lnTo>
                  <a:lnTo>
                    <a:pt x="385318" y="0"/>
                  </a:lnTo>
                  <a:cubicBezTo>
                    <a:pt x="598170" y="0"/>
                    <a:pt x="770763" y="172593"/>
                    <a:pt x="770763" y="385318"/>
                  </a:cubicBezTo>
                  <a:cubicBezTo>
                    <a:pt x="770763" y="394970"/>
                    <a:pt x="765302" y="403733"/>
                    <a:pt x="756666" y="408051"/>
                  </a:cubicBezTo>
                  <a:lnTo>
                    <a:pt x="745363" y="385318"/>
                  </a:lnTo>
                  <a:lnTo>
                    <a:pt x="770763" y="385318"/>
                  </a:lnTo>
                  <a:cubicBezTo>
                    <a:pt x="770763" y="598170"/>
                    <a:pt x="598170" y="770636"/>
                    <a:pt x="385445" y="770636"/>
                  </a:cubicBezTo>
                  <a:lnTo>
                    <a:pt x="385445" y="745236"/>
                  </a:lnTo>
                  <a:lnTo>
                    <a:pt x="385445" y="719836"/>
                  </a:lnTo>
                  <a:lnTo>
                    <a:pt x="385445" y="745236"/>
                  </a:lnTo>
                  <a:lnTo>
                    <a:pt x="385445" y="770636"/>
                  </a:lnTo>
                  <a:cubicBezTo>
                    <a:pt x="172593" y="770763"/>
                    <a:pt x="0" y="598170"/>
                    <a:pt x="0" y="385318"/>
                  </a:cubicBezTo>
                  <a:lnTo>
                    <a:pt x="25400" y="385318"/>
                  </a:lnTo>
                  <a:lnTo>
                    <a:pt x="0" y="385318"/>
                  </a:lnTo>
                  <a:moveTo>
                    <a:pt x="50800" y="385318"/>
                  </a:moveTo>
                  <a:lnTo>
                    <a:pt x="25400" y="385318"/>
                  </a:lnTo>
                  <a:lnTo>
                    <a:pt x="50800" y="385318"/>
                  </a:lnTo>
                  <a:cubicBezTo>
                    <a:pt x="50800" y="570103"/>
                    <a:pt x="200533" y="719963"/>
                    <a:pt x="385318" y="719963"/>
                  </a:cubicBezTo>
                  <a:cubicBezTo>
                    <a:pt x="399288" y="719963"/>
                    <a:pt x="410718" y="731393"/>
                    <a:pt x="410718" y="745363"/>
                  </a:cubicBezTo>
                  <a:cubicBezTo>
                    <a:pt x="410718" y="759333"/>
                    <a:pt x="399288" y="770763"/>
                    <a:pt x="385318" y="770763"/>
                  </a:cubicBezTo>
                  <a:cubicBezTo>
                    <a:pt x="371348" y="770763"/>
                    <a:pt x="359918" y="759333"/>
                    <a:pt x="359918" y="745363"/>
                  </a:cubicBezTo>
                  <a:cubicBezTo>
                    <a:pt x="359918" y="731393"/>
                    <a:pt x="371348" y="719963"/>
                    <a:pt x="385318" y="719963"/>
                  </a:cubicBezTo>
                  <a:cubicBezTo>
                    <a:pt x="570103" y="719963"/>
                    <a:pt x="719836" y="570230"/>
                    <a:pt x="719836" y="385445"/>
                  </a:cubicBezTo>
                  <a:cubicBezTo>
                    <a:pt x="719836" y="375793"/>
                    <a:pt x="725297" y="367030"/>
                    <a:pt x="733933" y="362712"/>
                  </a:cubicBezTo>
                  <a:lnTo>
                    <a:pt x="745236" y="385445"/>
                  </a:lnTo>
                  <a:lnTo>
                    <a:pt x="719836" y="385445"/>
                  </a:lnTo>
                  <a:cubicBezTo>
                    <a:pt x="719963" y="200533"/>
                    <a:pt x="570103" y="50800"/>
                    <a:pt x="385318" y="50800"/>
                  </a:cubicBezTo>
                  <a:cubicBezTo>
                    <a:pt x="377825" y="50800"/>
                    <a:pt x="370713" y="47498"/>
                    <a:pt x="365887" y="41783"/>
                  </a:cubicBezTo>
                  <a:lnTo>
                    <a:pt x="385318" y="25400"/>
                  </a:lnTo>
                  <a:lnTo>
                    <a:pt x="385318" y="50800"/>
                  </a:lnTo>
                  <a:cubicBezTo>
                    <a:pt x="200533" y="50800"/>
                    <a:pt x="50800" y="200533"/>
                    <a:pt x="50800" y="385318"/>
                  </a:cubicBezTo>
                  <a:close/>
                </a:path>
              </a:pathLst>
            </a:custGeom>
            <a:solidFill>
              <a:srgbClr val="16FFBB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8786515" y="4654004"/>
            <a:ext cx="3429000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AI-Powered Chatbot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86515" y="5191571"/>
            <a:ext cx="3632299" cy="2080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Develop a chatbot that uses AI to diagnose heart disease early and accurately.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708285" y="4663529"/>
            <a:ext cx="578049" cy="578049"/>
            <a:chOff x="0" y="0"/>
            <a:chExt cx="770732" cy="770732"/>
          </a:xfrm>
        </p:grpSpPr>
        <p:sp>
          <p:nvSpPr>
            <p:cNvPr id="13" name="Freeform 13"/>
            <p:cNvSpPr/>
            <p:nvPr/>
          </p:nvSpPr>
          <p:spPr>
            <a:xfrm>
              <a:off x="25400" y="25400"/>
              <a:ext cx="719963" cy="719963"/>
            </a:xfrm>
            <a:custGeom>
              <a:avLst/>
              <a:gdLst/>
              <a:ahLst/>
              <a:cxnLst/>
              <a:rect l="l" t="t" r="r" b="b"/>
              <a:pathLst>
                <a:path w="719963" h="719963">
                  <a:moveTo>
                    <a:pt x="0" y="359918"/>
                  </a:moveTo>
                  <a:cubicBezTo>
                    <a:pt x="0" y="161163"/>
                    <a:pt x="161163" y="0"/>
                    <a:pt x="359918" y="0"/>
                  </a:cubicBezTo>
                  <a:cubicBezTo>
                    <a:pt x="558673" y="0"/>
                    <a:pt x="719963" y="161163"/>
                    <a:pt x="719963" y="359918"/>
                  </a:cubicBezTo>
                  <a:cubicBezTo>
                    <a:pt x="719963" y="558673"/>
                    <a:pt x="558800" y="719963"/>
                    <a:pt x="359918" y="719963"/>
                  </a:cubicBezTo>
                  <a:cubicBezTo>
                    <a:pt x="161036" y="719963"/>
                    <a:pt x="0" y="558800"/>
                    <a:pt x="0" y="359918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770763" cy="770763"/>
            </a:xfrm>
            <a:custGeom>
              <a:avLst/>
              <a:gdLst/>
              <a:ahLst/>
              <a:cxnLst/>
              <a:rect l="l" t="t" r="r" b="b"/>
              <a:pathLst>
                <a:path w="770763" h="770763">
                  <a:moveTo>
                    <a:pt x="0" y="385318"/>
                  </a:moveTo>
                  <a:cubicBezTo>
                    <a:pt x="0" y="172593"/>
                    <a:pt x="172593" y="0"/>
                    <a:pt x="385318" y="0"/>
                  </a:cubicBezTo>
                  <a:cubicBezTo>
                    <a:pt x="392811" y="0"/>
                    <a:pt x="399923" y="3302"/>
                    <a:pt x="404749" y="9017"/>
                  </a:cubicBezTo>
                  <a:lnTo>
                    <a:pt x="385318" y="25400"/>
                  </a:lnTo>
                  <a:lnTo>
                    <a:pt x="385318" y="0"/>
                  </a:lnTo>
                  <a:lnTo>
                    <a:pt x="385318" y="25400"/>
                  </a:lnTo>
                  <a:lnTo>
                    <a:pt x="385318" y="0"/>
                  </a:lnTo>
                  <a:cubicBezTo>
                    <a:pt x="598170" y="0"/>
                    <a:pt x="770763" y="172593"/>
                    <a:pt x="770763" y="385318"/>
                  </a:cubicBezTo>
                  <a:cubicBezTo>
                    <a:pt x="770763" y="394970"/>
                    <a:pt x="765302" y="403733"/>
                    <a:pt x="756666" y="408051"/>
                  </a:cubicBezTo>
                  <a:lnTo>
                    <a:pt x="745363" y="385318"/>
                  </a:lnTo>
                  <a:lnTo>
                    <a:pt x="770763" y="385318"/>
                  </a:lnTo>
                  <a:cubicBezTo>
                    <a:pt x="770763" y="598170"/>
                    <a:pt x="598170" y="770636"/>
                    <a:pt x="385445" y="770636"/>
                  </a:cubicBezTo>
                  <a:lnTo>
                    <a:pt x="385445" y="745236"/>
                  </a:lnTo>
                  <a:lnTo>
                    <a:pt x="385445" y="719836"/>
                  </a:lnTo>
                  <a:lnTo>
                    <a:pt x="385445" y="745236"/>
                  </a:lnTo>
                  <a:lnTo>
                    <a:pt x="385445" y="770636"/>
                  </a:lnTo>
                  <a:cubicBezTo>
                    <a:pt x="172593" y="770763"/>
                    <a:pt x="0" y="598170"/>
                    <a:pt x="0" y="385318"/>
                  </a:cubicBezTo>
                  <a:lnTo>
                    <a:pt x="25400" y="385318"/>
                  </a:lnTo>
                  <a:lnTo>
                    <a:pt x="0" y="385318"/>
                  </a:lnTo>
                  <a:moveTo>
                    <a:pt x="50800" y="385318"/>
                  </a:moveTo>
                  <a:lnTo>
                    <a:pt x="25400" y="385318"/>
                  </a:lnTo>
                  <a:lnTo>
                    <a:pt x="50800" y="385318"/>
                  </a:lnTo>
                  <a:cubicBezTo>
                    <a:pt x="50800" y="570103"/>
                    <a:pt x="200533" y="719963"/>
                    <a:pt x="385318" y="719963"/>
                  </a:cubicBezTo>
                  <a:cubicBezTo>
                    <a:pt x="399288" y="719963"/>
                    <a:pt x="410718" y="731393"/>
                    <a:pt x="410718" y="745363"/>
                  </a:cubicBezTo>
                  <a:cubicBezTo>
                    <a:pt x="410718" y="759333"/>
                    <a:pt x="399288" y="770763"/>
                    <a:pt x="385318" y="770763"/>
                  </a:cubicBezTo>
                  <a:cubicBezTo>
                    <a:pt x="371348" y="770763"/>
                    <a:pt x="359918" y="759333"/>
                    <a:pt x="359918" y="745363"/>
                  </a:cubicBezTo>
                  <a:cubicBezTo>
                    <a:pt x="359918" y="731393"/>
                    <a:pt x="371348" y="719963"/>
                    <a:pt x="385318" y="719963"/>
                  </a:cubicBezTo>
                  <a:cubicBezTo>
                    <a:pt x="570103" y="719963"/>
                    <a:pt x="719836" y="570230"/>
                    <a:pt x="719836" y="385445"/>
                  </a:cubicBezTo>
                  <a:cubicBezTo>
                    <a:pt x="719836" y="375793"/>
                    <a:pt x="725297" y="367030"/>
                    <a:pt x="733933" y="362712"/>
                  </a:cubicBezTo>
                  <a:lnTo>
                    <a:pt x="745236" y="385445"/>
                  </a:lnTo>
                  <a:lnTo>
                    <a:pt x="719836" y="385445"/>
                  </a:lnTo>
                  <a:cubicBezTo>
                    <a:pt x="719963" y="200533"/>
                    <a:pt x="570103" y="50800"/>
                    <a:pt x="385318" y="50800"/>
                  </a:cubicBezTo>
                  <a:cubicBezTo>
                    <a:pt x="377825" y="50800"/>
                    <a:pt x="370713" y="47498"/>
                    <a:pt x="365887" y="41783"/>
                  </a:cubicBezTo>
                  <a:lnTo>
                    <a:pt x="385318" y="25400"/>
                  </a:lnTo>
                  <a:lnTo>
                    <a:pt x="385318" y="50800"/>
                  </a:lnTo>
                  <a:cubicBezTo>
                    <a:pt x="200533" y="50800"/>
                    <a:pt x="50800" y="200533"/>
                    <a:pt x="50800" y="385318"/>
                  </a:cubicBezTo>
                  <a:close/>
                </a:path>
              </a:pathLst>
            </a:custGeom>
            <a:solidFill>
              <a:srgbClr val="29DDDA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3575804" y="4654004"/>
            <a:ext cx="3429000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Accessible Diagnosis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575804" y="5191571"/>
            <a:ext cx="3632299" cy="1586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Provide convenient, cost-effective, and accessible heart disease diagnosis.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080046" y="3270796"/>
            <a:ext cx="6858000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Dataset Overview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80046" y="4927997"/>
            <a:ext cx="4298602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Heart Disease CSV Dataset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80046" y="5588942"/>
            <a:ext cx="7687567" cy="109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The dataset contains features like age, cholesterol levels, and blood pressure.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29911" y="4927997"/>
            <a:ext cx="3429000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Key Features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29911" y="5588942"/>
            <a:ext cx="7687567" cy="109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Age, cholesterol levels, and blood pressure are key indicators of heart disease risk.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9679"/>
          </a:xfrm>
          <a:custGeom>
            <a:avLst/>
            <a:gdLst/>
            <a:ahLst/>
            <a:cxnLst/>
            <a:rect l="l" t="t" r="r" b="b"/>
            <a:pathLst>
              <a:path w="6858000" h="10289679">
                <a:moveTo>
                  <a:pt x="0" y="0"/>
                </a:moveTo>
                <a:lnTo>
                  <a:pt x="6858000" y="0"/>
                </a:lnTo>
                <a:lnTo>
                  <a:pt x="6858000" y="10289679"/>
                </a:lnTo>
                <a:lnTo>
                  <a:pt x="0" y="102896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grayscl/>
            </a:blip>
            <a:stretch>
              <a:fillRect l="-13" r="-13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938046" y="791467"/>
            <a:ext cx="6858000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Methodology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381851" y="2168724"/>
            <a:ext cx="38100" cy="7272338"/>
            <a:chOff x="0" y="0"/>
            <a:chExt cx="50800" cy="96964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800" cy="9696450"/>
            </a:xfrm>
            <a:custGeom>
              <a:avLst/>
              <a:gdLst/>
              <a:ahLst/>
              <a:cxnLst/>
              <a:rect l="l" t="t" r="r" b="b"/>
              <a:pathLst>
                <a:path w="50800" h="969645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9671050"/>
                  </a:lnTo>
                  <a:cubicBezTo>
                    <a:pt x="50800" y="9685020"/>
                    <a:pt x="39370" y="9696450"/>
                    <a:pt x="25400" y="9696450"/>
                  </a:cubicBezTo>
                  <a:cubicBezTo>
                    <a:pt x="11430" y="9696450"/>
                    <a:pt x="0" y="9685020"/>
                    <a:pt x="0" y="9671050"/>
                  </a:cubicBezTo>
                  <a:close/>
                </a:path>
              </a:pathLst>
            </a:custGeom>
            <a:solidFill>
              <a:srgbClr val="FFFFFF">
                <a:alpha val="5490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8709942" y="2843808"/>
            <a:ext cx="1080046" cy="38100"/>
            <a:chOff x="0" y="0"/>
            <a:chExt cx="1440062" cy="50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40053" cy="50800"/>
            </a:xfrm>
            <a:custGeom>
              <a:avLst/>
              <a:gdLst/>
              <a:ahLst/>
              <a:cxnLst/>
              <a:rect l="l" t="t" r="r" b="b"/>
              <a:pathLst>
                <a:path w="1440053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414653" y="0"/>
                  </a:lnTo>
                  <a:cubicBezTo>
                    <a:pt x="1428623" y="0"/>
                    <a:pt x="1440053" y="11430"/>
                    <a:pt x="1440053" y="25400"/>
                  </a:cubicBezTo>
                  <a:cubicBezTo>
                    <a:pt x="1440053" y="39370"/>
                    <a:pt x="1428623" y="50800"/>
                    <a:pt x="1414653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16FFBB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8034710" y="2496741"/>
            <a:ext cx="732384" cy="732384"/>
            <a:chOff x="0" y="0"/>
            <a:chExt cx="976512" cy="976512"/>
          </a:xfrm>
        </p:grpSpPr>
        <p:sp>
          <p:nvSpPr>
            <p:cNvPr id="12" name="Freeform 12"/>
            <p:cNvSpPr/>
            <p:nvPr/>
          </p:nvSpPr>
          <p:spPr>
            <a:xfrm>
              <a:off x="25400" y="25400"/>
              <a:ext cx="925703" cy="925703"/>
            </a:xfrm>
            <a:custGeom>
              <a:avLst/>
              <a:gdLst/>
              <a:ahLst/>
              <a:cxnLst/>
              <a:rect l="l" t="t" r="r" b="b"/>
              <a:pathLst>
                <a:path w="925703" h="925703">
                  <a:moveTo>
                    <a:pt x="0" y="462915"/>
                  </a:moveTo>
                  <a:cubicBezTo>
                    <a:pt x="0" y="207264"/>
                    <a:pt x="207264" y="0"/>
                    <a:pt x="462915" y="0"/>
                  </a:cubicBezTo>
                  <a:cubicBezTo>
                    <a:pt x="718566" y="0"/>
                    <a:pt x="925703" y="207264"/>
                    <a:pt x="925703" y="462915"/>
                  </a:cubicBezTo>
                  <a:cubicBezTo>
                    <a:pt x="925703" y="718566"/>
                    <a:pt x="718439" y="925703"/>
                    <a:pt x="462915" y="925703"/>
                  </a:cubicBezTo>
                  <a:cubicBezTo>
                    <a:pt x="207391" y="925703"/>
                    <a:pt x="0" y="718439"/>
                    <a:pt x="0" y="462915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976503" cy="976630"/>
            </a:xfrm>
            <a:custGeom>
              <a:avLst/>
              <a:gdLst/>
              <a:ahLst/>
              <a:cxnLst/>
              <a:rect l="l" t="t" r="r" b="b"/>
              <a:pathLst>
                <a:path w="976503" h="976630">
                  <a:moveTo>
                    <a:pt x="0" y="488315"/>
                  </a:moveTo>
                  <a:cubicBezTo>
                    <a:pt x="0" y="218567"/>
                    <a:pt x="218567" y="0"/>
                    <a:pt x="488315" y="0"/>
                  </a:cubicBezTo>
                  <a:cubicBezTo>
                    <a:pt x="493014" y="0"/>
                    <a:pt x="497713" y="1397"/>
                    <a:pt x="501777" y="3810"/>
                  </a:cubicBezTo>
                  <a:lnTo>
                    <a:pt x="488315" y="25400"/>
                  </a:lnTo>
                  <a:lnTo>
                    <a:pt x="488315" y="0"/>
                  </a:lnTo>
                  <a:lnTo>
                    <a:pt x="488315" y="25400"/>
                  </a:lnTo>
                  <a:lnTo>
                    <a:pt x="488315" y="0"/>
                  </a:lnTo>
                  <a:cubicBezTo>
                    <a:pt x="757936" y="0"/>
                    <a:pt x="976503" y="218567"/>
                    <a:pt x="976503" y="488315"/>
                  </a:cubicBezTo>
                  <a:cubicBezTo>
                    <a:pt x="976503" y="499999"/>
                    <a:pt x="968629" y="510159"/>
                    <a:pt x="957326" y="512953"/>
                  </a:cubicBezTo>
                  <a:lnTo>
                    <a:pt x="951103" y="488315"/>
                  </a:lnTo>
                  <a:lnTo>
                    <a:pt x="976503" y="488315"/>
                  </a:lnTo>
                  <a:cubicBezTo>
                    <a:pt x="976503" y="757936"/>
                    <a:pt x="757936" y="976630"/>
                    <a:pt x="488188" y="976630"/>
                  </a:cubicBezTo>
                  <a:lnTo>
                    <a:pt x="488188" y="951230"/>
                  </a:lnTo>
                  <a:lnTo>
                    <a:pt x="488188" y="976630"/>
                  </a:lnTo>
                  <a:lnTo>
                    <a:pt x="488188" y="951230"/>
                  </a:lnTo>
                  <a:lnTo>
                    <a:pt x="488188" y="976630"/>
                  </a:lnTo>
                  <a:cubicBezTo>
                    <a:pt x="218567" y="976503"/>
                    <a:pt x="0" y="757936"/>
                    <a:pt x="0" y="488315"/>
                  </a:cubicBezTo>
                  <a:cubicBezTo>
                    <a:pt x="0" y="483616"/>
                    <a:pt x="1397" y="478917"/>
                    <a:pt x="3810" y="474853"/>
                  </a:cubicBezTo>
                  <a:lnTo>
                    <a:pt x="25400" y="488315"/>
                  </a:lnTo>
                  <a:lnTo>
                    <a:pt x="0" y="488315"/>
                  </a:lnTo>
                  <a:moveTo>
                    <a:pt x="50800" y="488315"/>
                  </a:moveTo>
                  <a:cubicBezTo>
                    <a:pt x="50800" y="493014"/>
                    <a:pt x="49403" y="497713"/>
                    <a:pt x="46990" y="501777"/>
                  </a:cubicBezTo>
                  <a:lnTo>
                    <a:pt x="25400" y="488315"/>
                  </a:lnTo>
                  <a:lnTo>
                    <a:pt x="50800" y="488315"/>
                  </a:lnTo>
                  <a:cubicBezTo>
                    <a:pt x="50800" y="729869"/>
                    <a:pt x="246634" y="925703"/>
                    <a:pt x="488315" y="925703"/>
                  </a:cubicBezTo>
                  <a:cubicBezTo>
                    <a:pt x="729996" y="925703"/>
                    <a:pt x="925703" y="729869"/>
                    <a:pt x="925703" y="488315"/>
                  </a:cubicBezTo>
                  <a:cubicBezTo>
                    <a:pt x="925703" y="476631"/>
                    <a:pt x="933577" y="466471"/>
                    <a:pt x="944880" y="463677"/>
                  </a:cubicBezTo>
                  <a:lnTo>
                    <a:pt x="951103" y="488315"/>
                  </a:lnTo>
                  <a:lnTo>
                    <a:pt x="925703" y="488315"/>
                  </a:lnTo>
                  <a:cubicBezTo>
                    <a:pt x="925703" y="246634"/>
                    <a:pt x="729869" y="50800"/>
                    <a:pt x="488315" y="50800"/>
                  </a:cubicBezTo>
                  <a:cubicBezTo>
                    <a:pt x="483616" y="50800"/>
                    <a:pt x="478917" y="49403"/>
                    <a:pt x="474853" y="46990"/>
                  </a:cubicBezTo>
                  <a:lnTo>
                    <a:pt x="488315" y="25400"/>
                  </a:lnTo>
                  <a:lnTo>
                    <a:pt x="488315" y="50800"/>
                  </a:lnTo>
                  <a:cubicBezTo>
                    <a:pt x="246634" y="50800"/>
                    <a:pt x="50800" y="246634"/>
                    <a:pt x="50800" y="488315"/>
                  </a:cubicBezTo>
                  <a:close/>
                </a:path>
              </a:pathLst>
            </a:custGeom>
            <a:solidFill>
              <a:srgbClr val="16FFBB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8311828" y="2695278"/>
            <a:ext cx="177999" cy="37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318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098137" y="2448669"/>
            <a:ext cx="3429000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Input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098137" y="2986236"/>
            <a:ext cx="7109817" cy="109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Users provide personal and health information through a conversational interface.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8709942" y="5370760"/>
            <a:ext cx="1080046" cy="38100"/>
            <a:chOff x="0" y="0"/>
            <a:chExt cx="1440062" cy="50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40053" cy="50800"/>
            </a:xfrm>
            <a:custGeom>
              <a:avLst/>
              <a:gdLst/>
              <a:ahLst/>
              <a:cxnLst/>
              <a:rect l="l" t="t" r="r" b="b"/>
              <a:pathLst>
                <a:path w="1440053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414653" y="0"/>
                  </a:lnTo>
                  <a:cubicBezTo>
                    <a:pt x="1428623" y="0"/>
                    <a:pt x="1440053" y="11430"/>
                    <a:pt x="1440053" y="25400"/>
                  </a:cubicBezTo>
                  <a:cubicBezTo>
                    <a:pt x="1440053" y="39370"/>
                    <a:pt x="1428623" y="50800"/>
                    <a:pt x="1414653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29DDDA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8034710" y="5023694"/>
            <a:ext cx="732384" cy="732384"/>
            <a:chOff x="0" y="0"/>
            <a:chExt cx="976512" cy="976512"/>
          </a:xfrm>
        </p:grpSpPr>
        <p:sp>
          <p:nvSpPr>
            <p:cNvPr id="20" name="Freeform 20"/>
            <p:cNvSpPr/>
            <p:nvPr/>
          </p:nvSpPr>
          <p:spPr>
            <a:xfrm>
              <a:off x="25400" y="25400"/>
              <a:ext cx="925703" cy="925703"/>
            </a:xfrm>
            <a:custGeom>
              <a:avLst/>
              <a:gdLst/>
              <a:ahLst/>
              <a:cxnLst/>
              <a:rect l="l" t="t" r="r" b="b"/>
              <a:pathLst>
                <a:path w="925703" h="925703">
                  <a:moveTo>
                    <a:pt x="0" y="462915"/>
                  </a:moveTo>
                  <a:cubicBezTo>
                    <a:pt x="0" y="207264"/>
                    <a:pt x="207264" y="0"/>
                    <a:pt x="462915" y="0"/>
                  </a:cubicBezTo>
                  <a:cubicBezTo>
                    <a:pt x="718566" y="0"/>
                    <a:pt x="925703" y="207264"/>
                    <a:pt x="925703" y="462915"/>
                  </a:cubicBezTo>
                  <a:cubicBezTo>
                    <a:pt x="925703" y="718566"/>
                    <a:pt x="718439" y="925703"/>
                    <a:pt x="462915" y="925703"/>
                  </a:cubicBezTo>
                  <a:cubicBezTo>
                    <a:pt x="207391" y="925703"/>
                    <a:pt x="0" y="718439"/>
                    <a:pt x="0" y="462915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976503" cy="976630"/>
            </a:xfrm>
            <a:custGeom>
              <a:avLst/>
              <a:gdLst/>
              <a:ahLst/>
              <a:cxnLst/>
              <a:rect l="l" t="t" r="r" b="b"/>
              <a:pathLst>
                <a:path w="976503" h="976630">
                  <a:moveTo>
                    <a:pt x="0" y="488315"/>
                  </a:moveTo>
                  <a:cubicBezTo>
                    <a:pt x="0" y="218567"/>
                    <a:pt x="218567" y="0"/>
                    <a:pt x="488315" y="0"/>
                  </a:cubicBezTo>
                  <a:cubicBezTo>
                    <a:pt x="493014" y="0"/>
                    <a:pt x="497713" y="1397"/>
                    <a:pt x="501777" y="3810"/>
                  </a:cubicBezTo>
                  <a:lnTo>
                    <a:pt x="488315" y="25400"/>
                  </a:lnTo>
                  <a:lnTo>
                    <a:pt x="488315" y="0"/>
                  </a:lnTo>
                  <a:lnTo>
                    <a:pt x="488315" y="25400"/>
                  </a:lnTo>
                  <a:lnTo>
                    <a:pt x="488315" y="0"/>
                  </a:lnTo>
                  <a:cubicBezTo>
                    <a:pt x="757936" y="0"/>
                    <a:pt x="976503" y="218567"/>
                    <a:pt x="976503" y="488315"/>
                  </a:cubicBezTo>
                  <a:cubicBezTo>
                    <a:pt x="976503" y="499999"/>
                    <a:pt x="968629" y="510159"/>
                    <a:pt x="957326" y="512953"/>
                  </a:cubicBezTo>
                  <a:lnTo>
                    <a:pt x="951103" y="488315"/>
                  </a:lnTo>
                  <a:lnTo>
                    <a:pt x="976503" y="488315"/>
                  </a:lnTo>
                  <a:cubicBezTo>
                    <a:pt x="976503" y="757936"/>
                    <a:pt x="757936" y="976630"/>
                    <a:pt x="488188" y="976630"/>
                  </a:cubicBezTo>
                  <a:lnTo>
                    <a:pt x="488188" y="951230"/>
                  </a:lnTo>
                  <a:lnTo>
                    <a:pt x="488188" y="976630"/>
                  </a:lnTo>
                  <a:lnTo>
                    <a:pt x="488188" y="951230"/>
                  </a:lnTo>
                  <a:lnTo>
                    <a:pt x="488188" y="976630"/>
                  </a:lnTo>
                  <a:cubicBezTo>
                    <a:pt x="218567" y="976503"/>
                    <a:pt x="0" y="757936"/>
                    <a:pt x="0" y="488315"/>
                  </a:cubicBezTo>
                  <a:cubicBezTo>
                    <a:pt x="0" y="483616"/>
                    <a:pt x="1397" y="478917"/>
                    <a:pt x="3810" y="474853"/>
                  </a:cubicBezTo>
                  <a:lnTo>
                    <a:pt x="25400" y="488315"/>
                  </a:lnTo>
                  <a:lnTo>
                    <a:pt x="0" y="488315"/>
                  </a:lnTo>
                  <a:moveTo>
                    <a:pt x="50800" y="488315"/>
                  </a:moveTo>
                  <a:cubicBezTo>
                    <a:pt x="50800" y="493014"/>
                    <a:pt x="49403" y="497713"/>
                    <a:pt x="46990" y="501777"/>
                  </a:cubicBezTo>
                  <a:lnTo>
                    <a:pt x="25400" y="488315"/>
                  </a:lnTo>
                  <a:lnTo>
                    <a:pt x="50800" y="488315"/>
                  </a:lnTo>
                  <a:cubicBezTo>
                    <a:pt x="50800" y="729869"/>
                    <a:pt x="246634" y="925703"/>
                    <a:pt x="488315" y="925703"/>
                  </a:cubicBezTo>
                  <a:cubicBezTo>
                    <a:pt x="729996" y="925703"/>
                    <a:pt x="925703" y="729869"/>
                    <a:pt x="925703" y="488315"/>
                  </a:cubicBezTo>
                  <a:cubicBezTo>
                    <a:pt x="925703" y="476631"/>
                    <a:pt x="933577" y="466471"/>
                    <a:pt x="944880" y="463677"/>
                  </a:cubicBezTo>
                  <a:lnTo>
                    <a:pt x="951103" y="488315"/>
                  </a:lnTo>
                  <a:lnTo>
                    <a:pt x="925703" y="488315"/>
                  </a:lnTo>
                  <a:cubicBezTo>
                    <a:pt x="925703" y="246634"/>
                    <a:pt x="729869" y="50800"/>
                    <a:pt x="488315" y="50800"/>
                  </a:cubicBezTo>
                  <a:cubicBezTo>
                    <a:pt x="483616" y="50800"/>
                    <a:pt x="478917" y="49403"/>
                    <a:pt x="474853" y="46990"/>
                  </a:cubicBezTo>
                  <a:lnTo>
                    <a:pt x="488315" y="25400"/>
                  </a:lnTo>
                  <a:lnTo>
                    <a:pt x="488315" y="50800"/>
                  </a:lnTo>
                  <a:cubicBezTo>
                    <a:pt x="246634" y="50800"/>
                    <a:pt x="50800" y="246634"/>
                    <a:pt x="50800" y="488315"/>
                  </a:cubicBezTo>
                  <a:close/>
                </a:path>
              </a:pathLst>
            </a:custGeom>
            <a:solidFill>
              <a:srgbClr val="29DDDA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8286526" y="5222230"/>
            <a:ext cx="228749" cy="37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318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098137" y="4975622"/>
            <a:ext cx="3429000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Processing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098137" y="5513189"/>
            <a:ext cx="7109817" cy="109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Machine learning models analyze user input to predict heart disease risk.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8709942" y="7897714"/>
            <a:ext cx="1080046" cy="38100"/>
            <a:chOff x="0" y="0"/>
            <a:chExt cx="1440062" cy="50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440053" cy="50800"/>
            </a:xfrm>
            <a:custGeom>
              <a:avLst/>
              <a:gdLst/>
              <a:ahLst/>
              <a:cxnLst/>
              <a:rect l="l" t="t" r="r" b="b"/>
              <a:pathLst>
                <a:path w="1440053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414653" y="0"/>
                  </a:lnTo>
                  <a:cubicBezTo>
                    <a:pt x="1428623" y="0"/>
                    <a:pt x="1440053" y="11430"/>
                    <a:pt x="1440053" y="25400"/>
                  </a:cubicBezTo>
                  <a:cubicBezTo>
                    <a:pt x="1440053" y="39370"/>
                    <a:pt x="1428623" y="50800"/>
                    <a:pt x="1414653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37A7E7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8034710" y="7550646"/>
            <a:ext cx="732384" cy="732384"/>
            <a:chOff x="0" y="0"/>
            <a:chExt cx="976512" cy="976512"/>
          </a:xfrm>
        </p:grpSpPr>
        <p:sp>
          <p:nvSpPr>
            <p:cNvPr id="28" name="Freeform 28"/>
            <p:cNvSpPr/>
            <p:nvPr/>
          </p:nvSpPr>
          <p:spPr>
            <a:xfrm>
              <a:off x="25400" y="25400"/>
              <a:ext cx="925703" cy="925703"/>
            </a:xfrm>
            <a:custGeom>
              <a:avLst/>
              <a:gdLst/>
              <a:ahLst/>
              <a:cxnLst/>
              <a:rect l="l" t="t" r="r" b="b"/>
              <a:pathLst>
                <a:path w="925703" h="925703">
                  <a:moveTo>
                    <a:pt x="0" y="462915"/>
                  </a:moveTo>
                  <a:cubicBezTo>
                    <a:pt x="0" y="207264"/>
                    <a:pt x="207264" y="0"/>
                    <a:pt x="462915" y="0"/>
                  </a:cubicBezTo>
                  <a:cubicBezTo>
                    <a:pt x="718566" y="0"/>
                    <a:pt x="925703" y="207264"/>
                    <a:pt x="925703" y="462915"/>
                  </a:cubicBezTo>
                  <a:cubicBezTo>
                    <a:pt x="925703" y="718566"/>
                    <a:pt x="718439" y="925703"/>
                    <a:pt x="462915" y="925703"/>
                  </a:cubicBezTo>
                  <a:cubicBezTo>
                    <a:pt x="207391" y="925703"/>
                    <a:pt x="0" y="718439"/>
                    <a:pt x="0" y="462915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976503" cy="976630"/>
            </a:xfrm>
            <a:custGeom>
              <a:avLst/>
              <a:gdLst/>
              <a:ahLst/>
              <a:cxnLst/>
              <a:rect l="l" t="t" r="r" b="b"/>
              <a:pathLst>
                <a:path w="976503" h="976630">
                  <a:moveTo>
                    <a:pt x="0" y="488315"/>
                  </a:moveTo>
                  <a:cubicBezTo>
                    <a:pt x="0" y="218567"/>
                    <a:pt x="218567" y="0"/>
                    <a:pt x="488315" y="0"/>
                  </a:cubicBezTo>
                  <a:cubicBezTo>
                    <a:pt x="493014" y="0"/>
                    <a:pt x="497713" y="1397"/>
                    <a:pt x="501777" y="3810"/>
                  </a:cubicBezTo>
                  <a:lnTo>
                    <a:pt x="488315" y="25400"/>
                  </a:lnTo>
                  <a:lnTo>
                    <a:pt x="488315" y="0"/>
                  </a:lnTo>
                  <a:lnTo>
                    <a:pt x="488315" y="25400"/>
                  </a:lnTo>
                  <a:lnTo>
                    <a:pt x="488315" y="0"/>
                  </a:lnTo>
                  <a:cubicBezTo>
                    <a:pt x="757936" y="0"/>
                    <a:pt x="976503" y="218567"/>
                    <a:pt x="976503" y="488315"/>
                  </a:cubicBezTo>
                  <a:cubicBezTo>
                    <a:pt x="976503" y="499999"/>
                    <a:pt x="968629" y="510159"/>
                    <a:pt x="957326" y="512953"/>
                  </a:cubicBezTo>
                  <a:lnTo>
                    <a:pt x="951103" y="488315"/>
                  </a:lnTo>
                  <a:lnTo>
                    <a:pt x="976503" y="488315"/>
                  </a:lnTo>
                  <a:cubicBezTo>
                    <a:pt x="976503" y="757936"/>
                    <a:pt x="757936" y="976630"/>
                    <a:pt x="488188" y="976630"/>
                  </a:cubicBezTo>
                  <a:lnTo>
                    <a:pt x="488188" y="951230"/>
                  </a:lnTo>
                  <a:lnTo>
                    <a:pt x="488188" y="976630"/>
                  </a:lnTo>
                  <a:lnTo>
                    <a:pt x="488188" y="951230"/>
                  </a:lnTo>
                  <a:lnTo>
                    <a:pt x="488188" y="976630"/>
                  </a:lnTo>
                  <a:cubicBezTo>
                    <a:pt x="218567" y="976503"/>
                    <a:pt x="0" y="757936"/>
                    <a:pt x="0" y="488315"/>
                  </a:cubicBezTo>
                  <a:cubicBezTo>
                    <a:pt x="0" y="483616"/>
                    <a:pt x="1397" y="478917"/>
                    <a:pt x="3810" y="474853"/>
                  </a:cubicBezTo>
                  <a:lnTo>
                    <a:pt x="25400" y="488315"/>
                  </a:lnTo>
                  <a:lnTo>
                    <a:pt x="0" y="488315"/>
                  </a:lnTo>
                  <a:moveTo>
                    <a:pt x="50800" y="488315"/>
                  </a:moveTo>
                  <a:cubicBezTo>
                    <a:pt x="50800" y="493014"/>
                    <a:pt x="49403" y="497713"/>
                    <a:pt x="46990" y="501777"/>
                  </a:cubicBezTo>
                  <a:lnTo>
                    <a:pt x="25400" y="488315"/>
                  </a:lnTo>
                  <a:lnTo>
                    <a:pt x="50800" y="488315"/>
                  </a:lnTo>
                  <a:cubicBezTo>
                    <a:pt x="50800" y="729869"/>
                    <a:pt x="246634" y="925703"/>
                    <a:pt x="488315" y="925703"/>
                  </a:cubicBezTo>
                  <a:cubicBezTo>
                    <a:pt x="729996" y="925703"/>
                    <a:pt x="925703" y="729869"/>
                    <a:pt x="925703" y="488315"/>
                  </a:cubicBezTo>
                  <a:cubicBezTo>
                    <a:pt x="925703" y="476631"/>
                    <a:pt x="933577" y="466471"/>
                    <a:pt x="944880" y="463677"/>
                  </a:cubicBezTo>
                  <a:lnTo>
                    <a:pt x="951103" y="488315"/>
                  </a:lnTo>
                  <a:lnTo>
                    <a:pt x="925703" y="488315"/>
                  </a:lnTo>
                  <a:cubicBezTo>
                    <a:pt x="925703" y="246634"/>
                    <a:pt x="729869" y="50800"/>
                    <a:pt x="488315" y="50800"/>
                  </a:cubicBezTo>
                  <a:cubicBezTo>
                    <a:pt x="483616" y="50800"/>
                    <a:pt x="478917" y="49403"/>
                    <a:pt x="474853" y="46990"/>
                  </a:cubicBezTo>
                  <a:lnTo>
                    <a:pt x="488315" y="25400"/>
                  </a:lnTo>
                  <a:lnTo>
                    <a:pt x="488315" y="50800"/>
                  </a:lnTo>
                  <a:cubicBezTo>
                    <a:pt x="246634" y="50800"/>
                    <a:pt x="50800" y="246634"/>
                    <a:pt x="50800" y="488315"/>
                  </a:cubicBezTo>
                  <a:close/>
                </a:path>
              </a:pathLst>
            </a:custGeom>
            <a:solidFill>
              <a:srgbClr val="37A7E7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8280425" y="7749182"/>
            <a:ext cx="240952" cy="37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318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098137" y="7502575"/>
            <a:ext cx="3429000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Output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098137" y="8040141"/>
            <a:ext cx="7109817" cy="109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The chatbot provides a personalized risk assessment and recommendations for further care.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3857625"/>
          </a:xfrm>
          <a:custGeom>
            <a:avLst/>
            <a:gdLst/>
            <a:ahLst/>
            <a:cxnLst/>
            <a:rect l="l" t="t" r="r" b="b"/>
            <a:pathLst>
              <a:path w="18288000" h="3857625">
                <a:moveTo>
                  <a:pt x="0" y="0"/>
                </a:moveTo>
                <a:lnTo>
                  <a:pt x="18288000" y="0"/>
                </a:lnTo>
                <a:lnTo>
                  <a:pt x="18288000" y="3857625"/>
                </a:lnTo>
                <a:lnTo>
                  <a:pt x="0" y="38576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80046" y="5207794"/>
            <a:ext cx="6858000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Future Scope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60996" y="6565999"/>
            <a:ext cx="7947869" cy="2332733"/>
            <a:chOff x="0" y="0"/>
            <a:chExt cx="10597158" cy="3110310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10546334" cy="3059557"/>
            </a:xfrm>
            <a:custGeom>
              <a:avLst/>
              <a:gdLst/>
              <a:ahLst/>
              <a:cxnLst/>
              <a:rect l="l" t="t" r="r" b="b"/>
              <a:pathLst>
                <a:path w="10546334" h="3059557">
                  <a:moveTo>
                    <a:pt x="0" y="617220"/>
                  </a:moveTo>
                  <a:cubicBezTo>
                    <a:pt x="0" y="276352"/>
                    <a:pt x="279527" y="0"/>
                    <a:pt x="624459" y="0"/>
                  </a:cubicBezTo>
                  <a:lnTo>
                    <a:pt x="9921875" y="0"/>
                  </a:lnTo>
                  <a:cubicBezTo>
                    <a:pt x="10266807" y="0"/>
                    <a:pt x="10546334" y="276352"/>
                    <a:pt x="10546334" y="617220"/>
                  </a:cubicBezTo>
                  <a:lnTo>
                    <a:pt x="10546334" y="2442337"/>
                  </a:lnTo>
                  <a:cubicBezTo>
                    <a:pt x="10546334" y="2783205"/>
                    <a:pt x="10266807" y="3059557"/>
                    <a:pt x="9921875" y="3059557"/>
                  </a:cubicBezTo>
                  <a:lnTo>
                    <a:pt x="624459" y="3059557"/>
                  </a:lnTo>
                  <a:cubicBezTo>
                    <a:pt x="279527" y="3059557"/>
                    <a:pt x="0" y="2783205"/>
                    <a:pt x="0" y="2442337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0597134" cy="3110357"/>
            </a:xfrm>
            <a:custGeom>
              <a:avLst/>
              <a:gdLst/>
              <a:ahLst/>
              <a:cxnLst/>
              <a:rect l="l" t="t" r="r" b="b"/>
              <a:pathLst>
                <a:path w="10597134" h="3110357">
                  <a:moveTo>
                    <a:pt x="0" y="642620"/>
                  </a:moveTo>
                  <a:cubicBezTo>
                    <a:pt x="0" y="287401"/>
                    <a:pt x="291211" y="0"/>
                    <a:pt x="649859" y="0"/>
                  </a:cubicBezTo>
                  <a:lnTo>
                    <a:pt x="9947275" y="0"/>
                  </a:lnTo>
                  <a:lnTo>
                    <a:pt x="9947275" y="25400"/>
                  </a:lnTo>
                  <a:lnTo>
                    <a:pt x="9947275" y="0"/>
                  </a:lnTo>
                  <a:cubicBezTo>
                    <a:pt x="10305923" y="0"/>
                    <a:pt x="10597134" y="287401"/>
                    <a:pt x="10597134" y="642620"/>
                  </a:cubicBezTo>
                  <a:lnTo>
                    <a:pt x="10571734" y="642620"/>
                  </a:lnTo>
                  <a:lnTo>
                    <a:pt x="10597134" y="642620"/>
                  </a:lnTo>
                  <a:lnTo>
                    <a:pt x="10597134" y="2467737"/>
                  </a:lnTo>
                  <a:lnTo>
                    <a:pt x="10571734" y="2467737"/>
                  </a:lnTo>
                  <a:lnTo>
                    <a:pt x="10597134" y="2467737"/>
                  </a:lnTo>
                  <a:cubicBezTo>
                    <a:pt x="10597134" y="2822956"/>
                    <a:pt x="10305923" y="3110357"/>
                    <a:pt x="9947275" y="3110357"/>
                  </a:cubicBezTo>
                  <a:lnTo>
                    <a:pt x="9947275" y="3084957"/>
                  </a:lnTo>
                  <a:lnTo>
                    <a:pt x="9947275" y="3110357"/>
                  </a:lnTo>
                  <a:lnTo>
                    <a:pt x="649859" y="3110357"/>
                  </a:lnTo>
                  <a:lnTo>
                    <a:pt x="649859" y="3084957"/>
                  </a:lnTo>
                  <a:lnTo>
                    <a:pt x="649859" y="3110357"/>
                  </a:lnTo>
                  <a:cubicBezTo>
                    <a:pt x="291211" y="3110357"/>
                    <a:pt x="0" y="2822829"/>
                    <a:pt x="0" y="2467737"/>
                  </a:cubicBezTo>
                  <a:lnTo>
                    <a:pt x="0" y="642620"/>
                  </a:lnTo>
                  <a:lnTo>
                    <a:pt x="25400" y="642620"/>
                  </a:lnTo>
                  <a:lnTo>
                    <a:pt x="0" y="642620"/>
                  </a:lnTo>
                  <a:moveTo>
                    <a:pt x="50800" y="642620"/>
                  </a:moveTo>
                  <a:lnTo>
                    <a:pt x="50800" y="2467737"/>
                  </a:lnTo>
                  <a:lnTo>
                    <a:pt x="25400" y="2467737"/>
                  </a:lnTo>
                  <a:lnTo>
                    <a:pt x="50800" y="2467737"/>
                  </a:lnTo>
                  <a:cubicBezTo>
                    <a:pt x="50800" y="2794254"/>
                    <a:pt x="318770" y="3059557"/>
                    <a:pt x="649859" y="3059557"/>
                  </a:cubicBezTo>
                  <a:lnTo>
                    <a:pt x="9947275" y="3059557"/>
                  </a:lnTo>
                  <a:cubicBezTo>
                    <a:pt x="10278364" y="3059557"/>
                    <a:pt x="10546334" y="2794254"/>
                    <a:pt x="10546334" y="2467737"/>
                  </a:cubicBezTo>
                  <a:lnTo>
                    <a:pt x="10546334" y="642620"/>
                  </a:lnTo>
                  <a:cubicBezTo>
                    <a:pt x="10546334" y="316103"/>
                    <a:pt x="10278364" y="50800"/>
                    <a:pt x="9947275" y="50800"/>
                  </a:cubicBezTo>
                  <a:lnTo>
                    <a:pt x="649859" y="50800"/>
                  </a:lnTo>
                  <a:lnTo>
                    <a:pt x="649859" y="25400"/>
                  </a:lnTo>
                  <a:lnTo>
                    <a:pt x="649859" y="50800"/>
                  </a:lnTo>
                  <a:cubicBezTo>
                    <a:pt x="318770" y="50800"/>
                    <a:pt x="50800" y="316103"/>
                    <a:pt x="50800" y="642620"/>
                  </a:cubicBezTo>
                  <a:close/>
                </a:path>
              </a:pathLst>
            </a:custGeom>
            <a:solidFill>
              <a:srgbClr val="16FFBB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426666" y="6903095"/>
            <a:ext cx="3429000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Advanced Features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26666" y="7440663"/>
            <a:ext cx="7216528" cy="109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The chatbot could recommend lifestyle changes and monitor user progress over time.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279285" y="6565999"/>
            <a:ext cx="7947869" cy="2332733"/>
            <a:chOff x="0" y="0"/>
            <a:chExt cx="10597158" cy="3110310"/>
          </a:xfrm>
        </p:grpSpPr>
        <p:sp>
          <p:nvSpPr>
            <p:cNvPr id="13" name="Freeform 13"/>
            <p:cNvSpPr/>
            <p:nvPr/>
          </p:nvSpPr>
          <p:spPr>
            <a:xfrm>
              <a:off x="25400" y="25400"/>
              <a:ext cx="10546334" cy="3059557"/>
            </a:xfrm>
            <a:custGeom>
              <a:avLst/>
              <a:gdLst/>
              <a:ahLst/>
              <a:cxnLst/>
              <a:rect l="l" t="t" r="r" b="b"/>
              <a:pathLst>
                <a:path w="10546334" h="3059557">
                  <a:moveTo>
                    <a:pt x="0" y="617220"/>
                  </a:moveTo>
                  <a:cubicBezTo>
                    <a:pt x="0" y="276352"/>
                    <a:pt x="279527" y="0"/>
                    <a:pt x="624459" y="0"/>
                  </a:cubicBezTo>
                  <a:lnTo>
                    <a:pt x="9921875" y="0"/>
                  </a:lnTo>
                  <a:cubicBezTo>
                    <a:pt x="10266807" y="0"/>
                    <a:pt x="10546334" y="276352"/>
                    <a:pt x="10546334" y="617220"/>
                  </a:cubicBezTo>
                  <a:lnTo>
                    <a:pt x="10546334" y="2442337"/>
                  </a:lnTo>
                  <a:cubicBezTo>
                    <a:pt x="10546334" y="2783205"/>
                    <a:pt x="10266807" y="3059557"/>
                    <a:pt x="9921875" y="3059557"/>
                  </a:cubicBezTo>
                  <a:lnTo>
                    <a:pt x="624459" y="3059557"/>
                  </a:lnTo>
                  <a:cubicBezTo>
                    <a:pt x="279527" y="3059557"/>
                    <a:pt x="0" y="2783205"/>
                    <a:pt x="0" y="2442337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10597134" cy="3110357"/>
            </a:xfrm>
            <a:custGeom>
              <a:avLst/>
              <a:gdLst/>
              <a:ahLst/>
              <a:cxnLst/>
              <a:rect l="l" t="t" r="r" b="b"/>
              <a:pathLst>
                <a:path w="10597134" h="3110357">
                  <a:moveTo>
                    <a:pt x="0" y="642620"/>
                  </a:moveTo>
                  <a:cubicBezTo>
                    <a:pt x="0" y="287401"/>
                    <a:pt x="291211" y="0"/>
                    <a:pt x="649859" y="0"/>
                  </a:cubicBezTo>
                  <a:lnTo>
                    <a:pt x="9947275" y="0"/>
                  </a:lnTo>
                  <a:lnTo>
                    <a:pt x="9947275" y="25400"/>
                  </a:lnTo>
                  <a:lnTo>
                    <a:pt x="9947275" y="0"/>
                  </a:lnTo>
                  <a:cubicBezTo>
                    <a:pt x="10305923" y="0"/>
                    <a:pt x="10597134" y="287401"/>
                    <a:pt x="10597134" y="642620"/>
                  </a:cubicBezTo>
                  <a:lnTo>
                    <a:pt x="10571734" y="642620"/>
                  </a:lnTo>
                  <a:lnTo>
                    <a:pt x="10597134" y="642620"/>
                  </a:lnTo>
                  <a:lnTo>
                    <a:pt x="10597134" y="2467737"/>
                  </a:lnTo>
                  <a:lnTo>
                    <a:pt x="10571734" y="2467737"/>
                  </a:lnTo>
                  <a:lnTo>
                    <a:pt x="10597134" y="2467737"/>
                  </a:lnTo>
                  <a:cubicBezTo>
                    <a:pt x="10597134" y="2822956"/>
                    <a:pt x="10305923" y="3110357"/>
                    <a:pt x="9947275" y="3110357"/>
                  </a:cubicBezTo>
                  <a:lnTo>
                    <a:pt x="9947275" y="3084957"/>
                  </a:lnTo>
                  <a:lnTo>
                    <a:pt x="9947275" y="3110357"/>
                  </a:lnTo>
                  <a:lnTo>
                    <a:pt x="649859" y="3110357"/>
                  </a:lnTo>
                  <a:lnTo>
                    <a:pt x="649859" y="3084957"/>
                  </a:lnTo>
                  <a:lnTo>
                    <a:pt x="649859" y="3110357"/>
                  </a:lnTo>
                  <a:cubicBezTo>
                    <a:pt x="291211" y="3110357"/>
                    <a:pt x="0" y="2822829"/>
                    <a:pt x="0" y="2467737"/>
                  </a:cubicBezTo>
                  <a:lnTo>
                    <a:pt x="0" y="642620"/>
                  </a:lnTo>
                  <a:lnTo>
                    <a:pt x="25400" y="642620"/>
                  </a:lnTo>
                  <a:lnTo>
                    <a:pt x="0" y="642620"/>
                  </a:lnTo>
                  <a:moveTo>
                    <a:pt x="50800" y="642620"/>
                  </a:moveTo>
                  <a:lnTo>
                    <a:pt x="50800" y="2467737"/>
                  </a:lnTo>
                  <a:lnTo>
                    <a:pt x="25400" y="2467737"/>
                  </a:lnTo>
                  <a:lnTo>
                    <a:pt x="50800" y="2467737"/>
                  </a:lnTo>
                  <a:cubicBezTo>
                    <a:pt x="50800" y="2794254"/>
                    <a:pt x="318770" y="3059557"/>
                    <a:pt x="649859" y="3059557"/>
                  </a:cubicBezTo>
                  <a:lnTo>
                    <a:pt x="9947275" y="3059557"/>
                  </a:lnTo>
                  <a:cubicBezTo>
                    <a:pt x="10278364" y="3059557"/>
                    <a:pt x="10546334" y="2794254"/>
                    <a:pt x="10546334" y="2467737"/>
                  </a:cubicBezTo>
                  <a:lnTo>
                    <a:pt x="10546334" y="642620"/>
                  </a:lnTo>
                  <a:cubicBezTo>
                    <a:pt x="10546334" y="316103"/>
                    <a:pt x="10278364" y="50800"/>
                    <a:pt x="9947275" y="50800"/>
                  </a:cubicBezTo>
                  <a:lnTo>
                    <a:pt x="649859" y="50800"/>
                  </a:lnTo>
                  <a:lnTo>
                    <a:pt x="649859" y="25400"/>
                  </a:lnTo>
                  <a:lnTo>
                    <a:pt x="649859" y="50800"/>
                  </a:lnTo>
                  <a:cubicBezTo>
                    <a:pt x="318770" y="50800"/>
                    <a:pt x="50800" y="316103"/>
                    <a:pt x="50800" y="642620"/>
                  </a:cubicBezTo>
                  <a:close/>
                </a:path>
              </a:pathLst>
            </a:custGeom>
            <a:solidFill>
              <a:srgbClr val="29DDDA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9644955" y="6903095"/>
            <a:ext cx="3429000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Integration with EHR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44955" y="7440663"/>
            <a:ext cx="7216528" cy="109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Integration with electronic health records for a more comprehensive and personalized experience.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53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80046" y="820788"/>
            <a:ext cx="6858000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Key Challenges</a:t>
            </a:r>
          </a:p>
        </p:txBody>
      </p:sp>
      <p:sp>
        <p:nvSpPr>
          <p:cNvPr id="8" name="Freeform 8" descr="preencoded.png"/>
          <p:cNvSpPr/>
          <p:nvPr/>
        </p:nvSpPr>
        <p:spPr>
          <a:xfrm>
            <a:off x="1080046" y="2198042"/>
            <a:ext cx="771525" cy="771525"/>
          </a:xfrm>
          <a:custGeom>
            <a:avLst/>
            <a:gdLst/>
            <a:ahLst/>
            <a:cxnLst/>
            <a:rect l="l" t="t" r="r" b="b"/>
            <a:pathLst>
              <a:path w="771525" h="771525">
                <a:moveTo>
                  <a:pt x="0" y="0"/>
                </a:moveTo>
                <a:lnTo>
                  <a:pt x="771525" y="0"/>
                </a:lnTo>
                <a:lnTo>
                  <a:pt x="771525" y="771526"/>
                </a:lnTo>
                <a:lnTo>
                  <a:pt x="0" y="7715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80046" y="3249514"/>
            <a:ext cx="3883075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Accuracy and Reliability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80046" y="3787080"/>
            <a:ext cx="4403526" cy="1586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Ensuring the chatbot's predictions are accurate and reliable.</a:t>
            </a:r>
          </a:p>
        </p:txBody>
      </p:sp>
      <p:sp>
        <p:nvSpPr>
          <p:cNvPr id="11" name="Freeform 11" descr="preencoded.png"/>
          <p:cNvSpPr/>
          <p:nvPr/>
        </p:nvSpPr>
        <p:spPr>
          <a:xfrm>
            <a:off x="5946427" y="2198042"/>
            <a:ext cx="771525" cy="771525"/>
          </a:xfrm>
          <a:custGeom>
            <a:avLst/>
            <a:gdLst/>
            <a:ahLst/>
            <a:cxnLst/>
            <a:rect l="l" t="t" r="r" b="b"/>
            <a:pathLst>
              <a:path w="771525" h="771525">
                <a:moveTo>
                  <a:pt x="0" y="0"/>
                </a:moveTo>
                <a:lnTo>
                  <a:pt x="771525" y="0"/>
                </a:lnTo>
                <a:lnTo>
                  <a:pt x="771525" y="771526"/>
                </a:lnTo>
                <a:lnTo>
                  <a:pt x="0" y="7715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946427" y="3249514"/>
            <a:ext cx="3429000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Privacy and Security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946427" y="3787080"/>
            <a:ext cx="4403526" cy="109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Protecting user privacy and security of sensitive health data.</a:t>
            </a:r>
          </a:p>
        </p:txBody>
      </p:sp>
      <p:sp>
        <p:nvSpPr>
          <p:cNvPr id="14" name="Freeform 14" descr="preencoded.png"/>
          <p:cNvSpPr/>
          <p:nvPr/>
        </p:nvSpPr>
        <p:spPr>
          <a:xfrm>
            <a:off x="1080046" y="6299001"/>
            <a:ext cx="771525" cy="771525"/>
          </a:xfrm>
          <a:custGeom>
            <a:avLst/>
            <a:gdLst/>
            <a:ahLst/>
            <a:cxnLst/>
            <a:rect l="l" t="t" r="r" b="b"/>
            <a:pathLst>
              <a:path w="771525" h="771525">
                <a:moveTo>
                  <a:pt x="0" y="0"/>
                </a:moveTo>
                <a:lnTo>
                  <a:pt x="771525" y="0"/>
                </a:lnTo>
                <a:lnTo>
                  <a:pt x="771525" y="771525"/>
                </a:lnTo>
                <a:lnTo>
                  <a:pt x="0" y="77152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80046" y="7350473"/>
            <a:ext cx="4403526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User Adoption and Engagement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80046" y="8316665"/>
            <a:ext cx="4403526" cy="109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Encouraging user adoption and engagement with the chatbot.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80046" y="1957536"/>
            <a:ext cx="6858000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Potential Impact</a:t>
            </a:r>
          </a:p>
        </p:txBody>
      </p:sp>
      <p:sp>
        <p:nvSpPr>
          <p:cNvPr id="8" name="Freeform 8" descr="preencoded.png"/>
          <p:cNvSpPr/>
          <p:nvPr/>
        </p:nvSpPr>
        <p:spPr>
          <a:xfrm>
            <a:off x="1080046" y="3334791"/>
            <a:ext cx="1543050" cy="2468761"/>
          </a:xfrm>
          <a:custGeom>
            <a:avLst/>
            <a:gdLst/>
            <a:ahLst/>
            <a:cxnLst/>
            <a:rect l="l" t="t" r="r" b="b"/>
            <a:pathLst>
              <a:path w="1543050" h="2468761">
                <a:moveTo>
                  <a:pt x="0" y="0"/>
                </a:moveTo>
                <a:lnTo>
                  <a:pt x="1543050" y="0"/>
                </a:lnTo>
                <a:lnTo>
                  <a:pt x="1543050" y="2468761"/>
                </a:lnTo>
                <a:lnTo>
                  <a:pt x="0" y="24687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6" r="-36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085951" y="3614737"/>
            <a:ext cx="3429000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Early Diagnosis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85951" y="4152305"/>
            <a:ext cx="7264004" cy="109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Providing timely diagnosis can lead to better health outcomes.</a:t>
            </a:r>
          </a:p>
        </p:txBody>
      </p:sp>
      <p:sp>
        <p:nvSpPr>
          <p:cNvPr id="11" name="Freeform 11" descr="preencoded.png"/>
          <p:cNvSpPr/>
          <p:nvPr/>
        </p:nvSpPr>
        <p:spPr>
          <a:xfrm>
            <a:off x="1080046" y="5803552"/>
            <a:ext cx="1543050" cy="2468761"/>
          </a:xfrm>
          <a:custGeom>
            <a:avLst/>
            <a:gdLst/>
            <a:ahLst/>
            <a:cxnLst/>
            <a:rect l="l" t="t" r="r" b="b"/>
            <a:pathLst>
              <a:path w="1543050" h="2468761">
                <a:moveTo>
                  <a:pt x="0" y="0"/>
                </a:moveTo>
                <a:lnTo>
                  <a:pt x="1543050" y="0"/>
                </a:lnTo>
                <a:lnTo>
                  <a:pt x="1543050" y="2468762"/>
                </a:lnTo>
                <a:lnTo>
                  <a:pt x="0" y="24687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6" r="-36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085951" y="6083499"/>
            <a:ext cx="4500711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Reduced Healthcare Burden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085951" y="6621066"/>
            <a:ext cx="7264004" cy="109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Early diagnosis can potentially reduce the burden on the healthcare system.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3857625"/>
          </a:xfrm>
          <a:custGeom>
            <a:avLst/>
            <a:gdLst/>
            <a:ahLst/>
            <a:cxnLst/>
            <a:rect l="l" t="t" r="r" b="b"/>
            <a:pathLst>
              <a:path w="18288000" h="3857625">
                <a:moveTo>
                  <a:pt x="0" y="0"/>
                </a:moveTo>
                <a:lnTo>
                  <a:pt x="18288000" y="0"/>
                </a:lnTo>
                <a:lnTo>
                  <a:pt x="18288000" y="3857625"/>
                </a:lnTo>
                <a:lnTo>
                  <a:pt x="0" y="38576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80046" y="5861298"/>
            <a:ext cx="6858000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80046" y="7133779"/>
            <a:ext cx="16127909" cy="109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The heart disease diagnosis chatbot using DifY AI has the potential to revolutionize heart disease detection and provide a more accessible and personalized healthcare experience.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309</Words>
  <Application>Microsoft Office PowerPoint</Application>
  <PresentationFormat>Custom</PresentationFormat>
  <Paragraphs>70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Barlow</vt:lpstr>
      <vt:lpstr>Calibri</vt:lpstr>
      <vt:lpstr>Arimo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Heart-Disease-Diagnosis-Chatbot-using-DifY-AI.pptx</dc:title>
  <cp:lastModifiedBy>MANI KANTA</cp:lastModifiedBy>
  <cp:revision>3</cp:revision>
  <dcterms:created xsi:type="dcterms:W3CDTF">2006-08-16T00:00:00Z</dcterms:created>
  <dcterms:modified xsi:type="dcterms:W3CDTF">2025-01-26T08:52:43Z</dcterms:modified>
  <dc:identifier>DAGdQ7N-AvQ</dc:identifier>
</cp:coreProperties>
</file>